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72" r:id="rId2"/>
    <p:sldMasterId id="2147483660" r:id="rId3"/>
  </p:sldMasterIdLst>
  <p:notesMasterIdLst>
    <p:notesMasterId r:id="rId19"/>
  </p:notesMasterIdLst>
  <p:handoutMasterIdLst>
    <p:handoutMasterId r:id="rId20"/>
  </p:handoutMasterIdLst>
  <p:sldIdLst>
    <p:sldId id="354" r:id="rId4"/>
    <p:sldId id="457" r:id="rId5"/>
    <p:sldId id="453" r:id="rId6"/>
    <p:sldId id="379" r:id="rId7"/>
    <p:sldId id="451" r:id="rId8"/>
    <p:sldId id="435" r:id="rId9"/>
    <p:sldId id="436" r:id="rId10"/>
    <p:sldId id="452" r:id="rId11"/>
    <p:sldId id="437" r:id="rId12"/>
    <p:sldId id="438" r:id="rId13"/>
    <p:sldId id="440" r:id="rId14"/>
    <p:sldId id="444" r:id="rId15"/>
    <p:sldId id="445" r:id="rId16"/>
    <p:sldId id="449" r:id="rId17"/>
    <p:sldId id="450" r:id="rId18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2332"/>
    <a:srgbClr val="AE65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em Estilo, Tabela com Grelh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–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–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3" autoAdjust="0"/>
    <p:restoredTop sz="86345" autoAdjust="0"/>
  </p:normalViewPr>
  <p:slideViewPr>
    <p:cSldViewPr>
      <p:cViewPr varScale="1">
        <p:scale>
          <a:sx n="72" d="100"/>
          <a:sy n="72" d="100"/>
        </p:scale>
        <p:origin x="968" y="192"/>
      </p:cViewPr>
      <p:guideLst>
        <p:guide orient="horz" pos="2160"/>
        <p:guide pos="2880"/>
      </p:guideLst>
    </p:cSldViewPr>
  </p:slideViewPr>
  <p:outlineViewPr>
    <p:cViewPr>
      <p:scale>
        <a:sx n="30" d="100"/>
        <a:sy n="30" d="100"/>
      </p:scale>
      <p:origin x="0" y="-2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064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1F99A-0F8C-4277-B9D5-0F0124AF9075}" type="datetimeFigureOut">
              <a:rPr lang="pt-PT" smtClean="0"/>
              <a:pPr/>
              <a:t>16/11/20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CB9C7-ADF2-4890-AE2A-73499C77DE40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41742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11B8F-E00D-4A02-9B8A-0B1C97713876}" type="datetimeFigureOut">
              <a:rPr lang="pt-PT" smtClean="0"/>
              <a:pPr/>
              <a:t>16/11/20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2F236-0AAA-4586-967C-1CF80368789F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166558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>
                <a:latin typeface="Calibri" charset="0"/>
                <a:ea typeface="Calibri" charset="0"/>
                <a:cs typeface="Calibri" charset="0"/>
              </a:rPr>
              <a:t>…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our devices are increasingly part of our personal ecosystem </a:t>
            </a:r>
            <a:r>
              <a:rPr lang="is-IS" dirty="0">
                <a:latin typeface="Calibri" charset="0"/>
                <a:ea typeface="Calibri" charset="0"/>
                <a:cs typeface="Calibri" charset="0"/>
              </a:rPr>
              <a:t>… 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– the ease with which users change its shape, content and form.</a:t>
            </a:r>
          </a:p>
          <a:p>
            <a:endParaRPr lang="is-IS" dirty="0">
              <a:latin typeface="Calibri" charset="0"/>
              <a:ea typeface="Calibri" charset="0"/>
              <a:cs typeface="Calibri" charset="0"/>
            </a:endParaRPr>
          </a:p>
          <a:p>
            <a:endParaRPr lang="is-IS" dirty="0">
              <a:latin typeface="Calibri" charset="0"/>
              <a:ea typeface="Calibri" charset="0"/>
              <a:cs typeface="Calibri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52852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55815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76252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9713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25828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r>
              <a:rPr lang="pt-PT" b="1" dirty="0">
                <a:solidFill>
                  <a:srgbClr val="8B2332"/>
                </a:solidFill>
                <a:latin typeface="Source Sans Pro" pitchFamily="34" charset="0"/>
              </a:rPr>
              <a:t>Data  as a </a:t>
            </a:r>
            <a:r>
              <a:rPr lang="pt-PT" b="1" dirty="0" err="1">
                <a:solidFill>
                  <a:srgbClr val="8B2332"/>
                </a:solidFill>
                <a:latin typeface="Source Sans Pro" pitchFamily="34" charset="0"/>
              </a:rPr>
              <a:t>raw</a:t>
            </a:r>
            <a:r>
              <a:rPr lang="pt-PT" b="1" dirty="0">
                <a:solidFill>
                  <a:srgbClr val="8B2332"/>
                </a:solidFill>
                <a:latin typeface="Source Sans Pro" pitchFamily="34" charset="0"/>
              </a:rPr>
              <a:t> (artificial) </a:t>
            </a:r>
            <a:r>
              <a:rPr lang="pt-PT" b="1" dirty="0" err="1">
                <a:solidFill>
                  <a:srgbClr val="8B2332"/>
                </a:solidFill>
                <a:latin typeface="Source Sans Pro" pitchFamily="34" charset="0"/>
              </a:rPr>
              <a:t>resource</a:t>
            </a:r>
            <a:endParaRPr lang="pt-PT" b="1" dirty="0">
              <a:solidFill>
                <a:srgbClr val="8B2332"/>
              </a:solidFill>
              <a:latin typeface="Source Sans Pro" pitchFamily="34" charset="0"/>
            </a:endParaRPr>
          </a:p>
          <a:p>
            <a:pPr marL="0" lvl="1"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r>
              <a:rPr lang="pt-PT" b="1" dirty="0">
                <a:solidFill>
                  <a:srgbClr val="8B2332"/>
                </a:solidFill>
                <a:latin typeface="Source Sans Pro" pitchFamily="34" charset="0"/>
              </a:rPr>
              <a:t>Data as </a:t>
            </a:r>
            <a:r>
              <a:rPr lang="pt-PT" b="1" dirty="0" err="1">
                <a:solidFill>
                  <a:srgbClr val="8B2332"/>
                </a:solidFill>
                <a:latin typeface="Source Sans Pro" pitchFamily="34" charset="0"/>
              </a:rPr>
              <a:t>an</a:t>
            </a:r>
            <a:r>
              <a:rPr lang="pt-PT" b="1" dirty="0">
                <a:solidFill>
                  <a:srgbClr val="8B2332"/>
                </a:solidFill>
                <a:latin typeface="Source Sans Pro" pitchFamily="34" charset="0"/>
              </a:rPr>
              <a:t> </a:t>
            </a:r>
            <a:r>
              <a:rPr lang="pt-PT" b="1" dirty="0" err="1">
                <a:solidFill>
                  <a:srgbClr val="8B2332"/>
                </a:solidFill>
                <a:latin typeface="Source Sans Pro" pitchFamily="34" charset="0"/>
              </a:rPr>
              <a:t>asset</a:t>
            </a:r>
            <a:r>
              <a:rPr lang="pt-PT" dirty="0">
                <a:latin typeface="Source Sans Pro" pitchFamily="34" charset="0"/>
              </a:rPr>
              <a:t> </a:t>
            </a:r>
            <a:r>
              <a:rPr lang="pt-PT" dirty="0" err="1">
                <a:latin typeface="Source Sans Pro" pitchFamily="34" charset="0"/>
              </a:rPr>
              <a:t>is</a:t>
            </a:r>
            <a:r>
              <a:rPr lang="pt-PT" dirty="0">
                <a:latin typeface="Source Sans Pro" pitchFamily="34" charset="0"/>
              </a:rPr>
              <a:t> </a:t>
            </a:r>
            <a:r>
              <a:rPr lang="pt-PT" dirty="0" err="1">
                <a:latin typeface="Source Sans Pro" pitchFamily="34" charset="0"/>
              </a:rPr>
              <a:t>transforming</a:t>
            </a:r>
            <a:r>
              <a:rPr lang="pt-PT" dirty="0">
                <a:latin typeface="Source Sans Pro" pitchFamily="34" charset="0"/>
              </a:rPr>
              <a:t> </a:t>
            </a:r>
            <a:r>
              <a:rPr lang="pt-PT" dirty="0" err="1">
                <a:latin typeface="Source Sans Pro" pitchFamily="34" charset="0"/>
              </a:rPr>
              <a:t>Economy</a:t>
            </a:r>
            <a:r>
              <a:rPr lang="pt-PT" dirty="0">
                <a:latin typeface="Source Sans Pro" pitchFamily="34" charset="0"/>
              </a:rPr>
              <a:t>, Social </a:t>
            </a:r>
            <a:r>
              <a:rPr lang="pt-PT" dirty="0" err="1">
                <a:latin typeface="Source Sans Pro" pitchFamily="34" charset="0"/>
              </a:rPr>
              <a:t>interaction</a:t>
            </a:r>
            <a:r>
              <a:rPr lang="pt-PT" dirty="0">
                <a:latin typeface="Source Sans Pro" pitchFamily="34" charset="0"/>
              </a:rPr>
              <a:t>, </a:t>
            </a:r>
            <a:r>
              <a:rPr lang="pt-PT" dirty="0" err="1">
                <a:latin typeface="Source Sans Pro" pitchFamily="34" charset="0"/>
              </a:rPr>
              <a:t>Personal</a:t>
            </a:r>
            <a:r>
              <a:rPr lang="pt-PT" dirty="0">
                <a:latin typeface="Source Sans Pro" pitchFamily="34" charset="0"/>
              </a:rPr>
              <a:t> </a:t>
            </a:r>
            <a:r>
              <a:rPr lang="pt-PT" dirty="0" err="1">
                <a:latin typeface="Source Sans Pro" pitchFamily="34" charset="0"/>
              </a:rPr>
              <a:t>and</a:t>
            </a:r>
            <a:r>
              <a:rPr lang="pt-PT" dirty="0">
                <a:latin typeface="Source Sans Pro" pitchFamily="34" charset="0"/>
              </a:rPr>
              <a:t> social </a:t>
            </a:r>
            <a:r>
              <a:rPr lang="pt-PT" dirty="0" err="1">
                <a:latin typeface="Source Sans Pro" pitchFamily="34" charset="0"/>
              </a:rPr>
              <a:t>perception</a:t>
            </a:r>
            <a:r>
              <a:rPr lang="pt-PT" dirty="0">
                <a:latin typeface="Source Sans Pro" pitchFamily="34" charset="0"/>
              </a:rPr>
              <a:t>, </a:t>
            </a:r>
            <a:r>
              <a:rPr lang="pt-PT" dirty="0" err="1">
                <a:latin typeface="Source Sans Pro" pitchFamily="34" charset="0"/>
              </a:rPr>
              <a:t>Citizenship</a:t>
            </a:r>
            <a:r>
              <a:rPr lang="pt-PT" dirty="0">
                <a:latin typeface="Source Sans Pro" pitchFamily="34" charset="0"/>
              </a:rPr>
              <a:t>, </a:t>
            </a:r>
            <a:r>
              <a:rPr lang="pt-PT" dirty="0" err="1">
                <a:latin typeface="Source Sans Pro" pitchFamily="34" charset="0"/>
              </a:rPr>
              <a:t>Governance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38426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5162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1102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(e.g. traditional trusted third parties (TTPs) that use certificates to provide non-repudiation services, are being replaced with distributed ledger or blockchain technology (DLT)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7529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33717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4217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5320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2F236-0AAA-4586-967C-1CF80368789F}" type="slidenum">
              <a:rPr lang="pt-PT" smtClean="0"/>
              <a:pPr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05892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rgbClr val="8B23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83568" y="2132856"/>
            <a:ext cx="5688632" cy="1470025"/>
          </a:xfrm>
        </p:spPr>
        <p:txBody>
          <a:bodyPr>
            <a:normAutofit/>
          </a:bodyPr>
          <a:lstStyle>
            <a:lvl1pPr algn="l">
              <a:defRPr sz="2400" b="1">
                <a:solidFill>
                  <a:schemeClr val="bg1"/>
                </a:solidFill>
                <a:latin typeface="Source Sans Pro" pitchFamily="34" charset="0"/>
              </a:defRPr>
            </a:lvl1pPr>
          </a:lstStyle>
          <a:p>
            <a:r>
              <a:rPr lang="pt-PT" dirty="0" err="1"/>
              <a:t>Preffffsentation</a:t>
            </a:r>
            <a:r>
              <a:rPr lang="pt-PT" dirty="0"/>
              <a:t> </a:t>
            </a:r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763488" y="4869160"/>
            <a:ext cx="5608712" cy="769640"/>
          </a:xfrm>
        </p:spPr>
        <p:txBody>
          <a:bodyPr>
            <a:normAutofit/>
          </a:bodyPr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Source Sans Pro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dirty="0"/>
              <a:t>AUTHOR’S NAME</a:t>
            </a:r>
          </a:p>
          <a:p>
            <a:r>
              <a:rPr lang="pt-PT" dirty="0"/>
              <a:t>ENTITY NAME</a:t>
            </a:r>
          </a:p>
        </p:txBody>
      </p:sp>
      <p:cxnSp>
        <p:nvCxnSpPr>
          <p:cNvPr id="12" name="Conexão recta 11"/>
          <p:cNvCxnSpPr/>
          <p:nvPr userDrawn="1"/>
        </p:nvCxnSpPr>
        <p:spPr>
          <a:xfrm>
            <a:off x="716820" y="4916785"/>
            <a:ext cx="0" cy="64807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10354" y="742574"/>
            <a:ext cx="2052000" cy="105025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ângulo 7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</p:spPr>
        <p:txBody>
          <a:bodyPr vert="eaVert"/>
          <a:lstStyle>
            <a:lvl1pPr>
              <a:defRPr>
                <a:latin typeface="Source Sans Pro" pitchFamily="34" charset="0"/>
              </a:defRPr>
            </a:lvl1pPr>
            <a:lvl2pPr>
              <a:defRPr>
                <a:latin typeface="Source Sans Pro" pitchFamily="34" charset="0"/>
              </a:defRPr>
            </a:lvl2pPr>
            <a:lvl3pPr>
              <a:defRPr>
                <a:latin typeface="Source Sans Pro" pitchFamily="34" charset="0"/>
              </a:defRPr>
            </a:lvl3pPr>
            <a:lvl4pPr>
              <a:defRPr>
                <a:latin typeface="Source Sans Pro" pitchFamily="34" charset="0"/>
              </a:defRPr>
            </a:lvl4pPr>
            <a:lvl5pPr>
              <a:defRPr>
                <a:latin typeface="Source Sans Pro" pitchFamily="34" charset="0"/>
              </a:defRPr>
            </a:lvl5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pic>
        <p:nvPicPr>
          <p:cNvPr id="7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9610" y="173756"/>
            <a:ext cx="1237190" cy="633216"/>
          </a:xfrm>
          <a:prstGeom prst="rect">
            <a:avLst/>
          </a:prstGeom>
          <a:noFill/>
        </p:spPr>
      </p:pic>
      <p:sp>
        <p:nvSpPr>
          <p:cNvPr id="9" name="Rectângulo 8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ângulo 6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124744"/>
            <a:ext cx="2057400" cy="5001419"/>
          </a:xfrm>
        </p:spPr>
        <p:txBody>
          <a:bodyPr vert="eaVert"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124744"/>
            <a:ext cx="6019800" cy="5001419"/>
          </a:xfrm>
        </p:spPr>
        <p:txBody>
          <a:bodyPr vert="eaVert"/>
          <a:lstStyle>
            <a:lvl1pPr>
              <a:defRPr>
                <a:latin typeface="Source Sans Pro" pitchFamily="34" charset="0"/>
              </a:defRPr>
            </a:lvl1pPr>
            <a:lvl2pPr>
              <a:defRPr>
                <a:latin typeface="Source Sans Pro" pitchFamily="34" charset="0"/>
              </a:defRPr>
            </a:lvl2pPr>
            <a:lvl3pPr>
              <a:defRPr>
                <a:latin typeface="Source Sans Pro" pitchFamily="34" charset="0"/>
              </a:defRPr>
            </a:lvl3pPr>
            <a:lvl4pPr>
              <a:defRPr>
                <a:latin typeface="Source Sans Pro" pitchFamily="34" charset="0"/>
              </a:defRPr>
            </a:lvl4pPr>
            <a:lvl5pPr>
              <a:defRPr>
                <a:latin typeface="Source Sans Pro" pitchFamily="34" charset="0"/>
              </a:defRPr>
            </a:lvl5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pic>
        <p:nvPicPr>
          <p:cNvPr id="8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9610" y="173756"/>
            <a:ext cx="1237190" cy="633216"/>
          </a:xfrm>
          <a:prstGeom prst="rect">
            <a:avLst/>
          </a:prstGeom>
          <a:noFill/>
        </p:spPr>
      </p:pic>
      <p:sp>
        <p:nvSpPr>
          <p:cNvPr id="9" name="Rectângulo 8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57200" y="296219"/>
            <a:ext cx="685110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ource Sans Pro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Sans Pro" pitchFamily="34" charset="0"/>
                <a:ea typeface="+mj-ea"/>
                <a:cs typeface="+mj-cs"/>
              </a:rPr>
              <a:t>Slide title</a:t>
            </a:r>
            <a:endParaRPr kumimoji="0" lang="pt-PT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ans Pro" pitchFamily="34" charset="0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2065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1007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735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645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86067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659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579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66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ângulo 10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>
              <a:latin typeface="Lato regular" pitchFamily="34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96219"/>
            <a:ext cx="6851104" cy="562074"/>
          </a:xfrm>
        </p:spPr>
        <p:txBody>
          <a:bodyPr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Slide </a:t>
            </a:r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525963"/>
          </a:xfrm>
        </p:spPr>
        <p:txBody>
          <a:bodyPr>
            <a:normAutofit/>
          </a:bodyPr>
          <a:lstStyle>
            <a:lvl1pPr>
              <a:defRPr sz="1500">
                <a:latin typeface="Source Sans Pro" pitchFamily="34" charset="0"/>
              </a:defRPr>
            </a:lvl1pPr>
            <a:lvl2pPr>
              <a:buFont typeface="Arial" pitchFamily="34" charset="0"/>
              <a:buChar char="•"/>
              <a:defRPr sz="1500">
                <a:latin typeface="Source Sans Pro" pitchFamily="34" charset="0"/>
              </a:defRPr>
            </a:lvl2pPr>
            <a:lvl3pPr>
              <a:defRPr sz="1500">
                <a:latin typeface="Source Sans Pro" pitchFamily="34" charset="0"/>
              </a:defRPr>
            </a:lvl3pPr>
            <a:lvl4pPr>
              <a:defRPr sz="1500">
                <a:latin typeface="Source Sans Pro" pitchFamily="34" charset="0"/>
              </a:defRPr>
            </a:lvl4pPr>
            <a:lvl5pPr>
              <a:defRPr sz="1500">
                <a:latin typeface="Source Sans Pro" pitchFamily="34" charset="0"/>
              </a:defRPr>
            </a:lvl5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pic>
        <p:nvPicPr>
          <p:cNvPr id="8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52320" y="173756"/>
            <a:ext cx="1237190" cy="633216"/>
          </a:xfrm>
          <a:prstGeom prst="rect">
            <a:avLst/>
          </a:prstGeom>
          <a:noFill/>
        </p:spPr>
      </p:pic>
      <p:sp>
        <p:nvSpPr>
          <p:cNvPr id="13" name="Rectângulo 12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191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836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937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272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9731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5114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2662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7452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9767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627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latin typeface="Source Sans Pro" pitchFamily="34" charset="0"/>
              </a:defRPr>
            </a:lvl1pPr>
          </a:lstStyle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/>
                </a:solidFill>
                <a:latin typeface="Source Sans Pro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dirty="0"/>
              <a:t>CHAPTER</a:t>
            </a:r>
          </a:p>
        </p:txBody>
      </p:sp>
      <p:sp>
        <p:nvSpPr>
          <p:cNvPr id="7" name="Rectângulo 6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9255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4164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1790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119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ângulo 9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96219"/>
            <a:ext cx="6851104" cy="562074"/>
          </a:xfrm>
        </p:spPr>
        <p:txBody>
          <a:bodyPr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Slide </a:t>
            </a:r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500">
                <a:latin typeface="Source Sans Pro" pitchFamily="34" charset="0"/>
              </a:defRPr>
            </a:lvl1pPr>
            <a:lvl2pPr>
              <a:lnSpc>
                <a:spcPct val="150000"/>
              </a:lnSpc>
              <a:buFont typeface="Arial" pitchFamily="34" charset="0"/>
              <a:buChar char="•"/>
              <a:defRPr sz="1500">
                <a:latin typeface="Source Sans Pro" pitchFamily="34" charset="0"/>
              </a:defRPr>
            </a:lvl2pPr>
            <a:lvl3pPr>
              <a:lnSpc>
                <a:spcPct val="150000"/>
              </a:lnSpc>
              <a:defRPr sz="1500">
                <a:latin typeface="Source Sans Pro" pitchFamily="34" charset="0"/>
              </a:defRPr>
            </a:lvl3pPr>
            <a:lvl4pPr>
              <a:lnSpc>
                <a:spcPct val="150000"/>
              </a:lnSpc>
              <a:defRPr sz="1500">
                <a:latin typeface="Source Sans Pro" pitchFamily="34" charset="0"/>
              </a:defRPr>
            </a:lvl4pPr>
            <a:lvl5pPr>
              <a:lnSpc>
                <a:spcPct val="150000"/>
              </a:lnSpc>
              <a:defRPr sz="1500">
                <a:latin typeface="Source Sans Pro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 vert="horz" lIns="91440" tIns="45720" rIns="91440" bIns="45720" rtlCol="0">
            <a:normAutofit/>
          </a:bodyPr>
          <a:lstStyle>
            <a:lvl1pPr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defRPr lang="pt-PT" sz="1500" kern="1200" baseline="0" dirty="0" smtClean="0">
                <a:solidFill>
                  <a:schemeClr val="tx1"/>
                </a:solidFill>
                <a:latin typeface="Source Sans Pro" pitchFamily="34" charset="0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defRPr lang="pt-PT" sz="1500" kern="1200" dirty="0" smtClean="0">
                <a:solidFill>
                  <a:schemeClr val="tx1"/>
                </a:solidFill>
                <a:latin typeface="Source Sans Pro" pitchFamily="34" charset="0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defRPr lang="pt-PT" sz="1500" kern="1200" dirty="0" smtClean="0">
                <a:solidFill>
                  <a:schemeClr val="tx1"/>
                </a:solidFill>
                <a:latin typeface="Source Sans Pro" pitchFamily="34" charset="0"/>
                <a:ea typeface="+mn-ea"/>
                <a:cs typeface="+mn-cs"/>
              </a:defRPr>
            </a:lvl3pPr>
            <a:lvl4pPr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defRPr lang="pt-PT" sz="1500" kern="1200" dirty="0" smtClean="0">
                <a:solidFill>
                  <a:schemeClr val="tx1"/>
                </a:solidFill>
                <a:latin typeface="Source Sans Pro" pitchFamily="34" charset="0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defRPr lang="pt-PT" sz="1500" kern="1200" dirty="0">
                <a:solidFill>
                  <a:schemeClr val="tx1"/>
                </a:solidFill>
                <a:latin typeface="Source Sans Pro" pitchFamily="34" charset="0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pic>
        <p:nvPicPr>
          <p:cNvPr id="8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9610" y="173756"/>
            <a:ext cx="1237190" cy="633216"/>
          </a:xfrm>
          <a:prstGeom prst="rect">
            <a:avLst/>
          </a:prstGeom>
          <a:noFill/>
        </p:spPr>
      </p:pic>
      <p:sp>
        <p:nvSpPr>
          <p:cNvPr id="11" name="Rectângulo 10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ângulo 10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96219"/>
            <a:ext cx="6851104" cy="562074"/>
          </a:xfrm>
        </p:spPr>
        <p:txBody>
          <a:bodyPr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Slide </a:t>
            </a:r>
            <a:r>
              <a:rPr lang="pt-PT" dirty="0" err="1"/>
              <a:t>title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Source Sans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dirty="0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Source Sans Pro" pitchFamily="34" charset="0"/>
              </a:defRPr>
            </a:lvl1pPr>
            <a:lvl2pPr>
              <a:defRPr sz="1500">
                <a:latin typeface="Source Sans Pro" pitchFamily="34" charset="0"/>
              </a:defRPr>
            </a:lvl2pPr>
            <a:lvl3pPr>
              <a:defRPr sz="1500">
                <a:latin typeface="Source Sans Pro" pitchFamily="34" charset="0"/>
              </a:defRPr>
            </a:lvl3pPr>
            <a:lvl4pPr>
              <a:defRPr sz="1500">
                <a:latin typeface="Source Sans Pro" pitchFamily="34" charset="0"/>
              </a:defRPr>
            </a:lvl4pPr>
            <a:lvl5pPr>
              <a:defRPr sz="15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Source Sans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Source Sans Pro" pitchFamily="34" charset="0"/>
              </a:defRPr>
            </a:lvl1pPr>
            <a:lvl2pPr>
              <a:defRPr sz="1500">
                <a:latin typeface="Source Sans Pro" pitchFamily="34" charset="0"/>
              </a:defRPr>
            </a:lvl2pPr>
            <a:lvl3pPr>
              <a:defRPr sz="1500">
                <a:latin typeface="Source Sans Pro" pitchFamily="34" charset="0"/>
              </a:defRPr>
            </a:lvl3pPr>
            <a:lvl4pPr>
              <a:defRPr sz="1500">
                <a:latin typeface="Source Sans Pro" pitchFamily="34" charset="0"/>
              </a:defRPr>
            </a:lvl4pPr>
            <a:lvl5pPr>
              <a:defRPr sz="1500">
                <a:latin typeface="Source Sans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pic>
        <p:nvPicPr>
          <p:cNvPr id="10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9610" y="173756"/>
            <a:ext cx="1237190" cy="633216"/>
          </a:xfrm>
          <a:prstGeom prst="rect">
            <a:avLst/>
          </a:prstGeom>
          <a:noFill/>
        </p:spPr>
      </p:pic>
      <p:sp>
        <p:nvSpPr>
          <p:cNvPr id="12" name="Rectângulo 11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ângulo 14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Marcador de Posição do Texto 12"/>
          <p:cNvSpPr>
            <a:spLocks noGrp="1"/>
          </p:cNvSpPr>
          <p:nvPr>
            <p:ph type="body" sz="quarter" idx="14" hasCustomPrompt="1"/>
          </p:nvPr>
        </p:nvSpPr>
        <p:spPr>
          <a:xfrm>
            <a:off x="5436096" y="5301208"/>
            <a:ext cx="3384376" cy="432247"/>
          </a:xfrm>
        </p:spPr>
        <p:txBody>
          <a:bodyPr>
            <a:normAutofit/>
          </a:bodyPr>
          <a:lstStyle>
            <a:lvl1pPr>
              <a:defRPr sz="1200" baseline="0">
                <a:latin typeface="Source Sans Pro" pitchFamily="34" charset="0"/>
              </a:defRPr>
            </a:lvl1pPr>
          </a:lstStyle>
          <a:p>
            <a:pPr lvl="0"/>
            <a:r>
              <a:rPr lang="pt-PT" dirty="0" err="1"/>
              <a:t>Table</a:t>
            </a:r>
            <a:r>
              <a:rPr lang="pt-PT" dirty="0"/>
              <a:t> </a:t>
            </a:r>
            <a:r>
              <a:rPr lang="pt-PT" dirty="0" err="1"/>
              <a:t>legend</a:t>
            </a:r>
            <a:r>
              <a:rPr lang="pt-PT" dirty="0"/>
              <a:t> 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96219"/>
            <a:ext cx="6851104" cy="562074"/>
          </a:xfrm>
        </p:spPr>
        <p:txBody>
          <a:bodyPr/>
          <a:lstStyle>
            <a:lvl1pPr>
              <a:defRPr>
                <a:latin typeface="Source Sans Pro" pitchFamily="34" charset="0"/>
              </a:defRPr>
            </a:lvl1pPr>
          </a:lstStyle>
          <a:p>
            <a:r>
              <a:rPr lang="pt-PT" dirty="0"/>
              <a:t>Slide </a:t>
            </a:r>
            <a:r>
              <a:rPr lang="pt-PT" dirty="0" err="1"/>
              <a:t>title</a:t>
            </a:r>
            <a:endParaRPr lang="pt-PT" dirty="0"/>
          </a:p>
        </p:txBody>
      </p:sp>
      <p:pic>
        <p:nvPicPr>
          <p:cNvPr id="6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83282" y="173756"/>
            <a:ext cx="1237190" cy="633216"/>
          </a:xfrm>
          <a:prstGeom prst="rect">
            <a:avLst/>
          </a:prstGeom>
          <a:noFill/>
        </p:spPr>
      </p:pic>
      <p:sp>
        <p:nvSpPr>
          <p:cNvPr id="13" name="Marcador de Posição do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1700808"/>
            <a:ext cx="3312666" cy="432247"/>
          </a:xfrm>
        </p:spPr>
        <p:txBody>
          <a:bodyPr>
            <a:normAutofit/>
          </a:bodyPr>
          <a:lstStyle>
            <a:lvl1pPr>
              <a:defRPr sz="1600" baseline="0">
                <a:latin typeface="Source Sans Pro" pitchFamily="34" charset="0"/>
              </a:defRPr>
            </a:lvl1pPr>
          </a:lstStyle>
          <a:p>
            <a:pPr lvl="0"/>
            <a:r>
              <a:rPr lang="pt-PT" dirty="0" err="1"/>
              <a:t>Table</a:t>
            </a:r>
            <a:r>
              <a:rPr lang="pt-PT" dirty="0"/>
              <a:t> </a:t>
            </a:r>
            <a:r>
              <a:rPr lang="pt-PT" dirty="0" err="1"/>
              <a:t>number</a:t>
            </a:r>
            <a:endParaRPr lang="pt-PT" dirty="0"/>
          </a:p>
        </p:txBody>
      </p:sp>
      <p:sp>
        <p:nvSpPr>
          <p:cNvPr id="16" name="Rectângulo 15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ângulo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CaixaDeTexto 4"/>
          <p:cNvSpPr txBox="1"/>
          <p:nvPr userDrawn="1"/>
        </p:nvSpPr>
        <p:spPr>
          <a:xfrm>
            <a:off x="1475656" y="2852936"/>
            <a:ext cx="6264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b="1" dirty="0">
                <a:solidFill>
                  <a:schemeClr val="bg1"/>
                </a:solidFill>
                <a:latin typeface="Source Sans Pro" pitchFamily="34" charset="0"/>
              </a:rPr>
              <a:t>THANK YOU.</a:t>
            </a:r>
            <a:r>
              <a:rPr lang="pt-PT" sz="3200" b="1" baseline="0" dirty="0">
                <a:solidFill>
                  <a:schemeClr val="bg1"/>
                </a:solidFill>
                <a:latin typeface="Source Sans Pro" pitchFamily="34" charset="0"/>
              </a:rPr>
              <a:t> ANY QUESTIONS?</a:t>
            </a:r>
            <a:endParaRPr lang="en-GB" sz="3200" b="1" dirty="0">
              <a:solidFill>
                <a:schemeClr val="bg1"/>
              </a:solidFill>
              <a:latin typeface="Source Sans Pro" pitchFamily="34" charset="0"/>
            </a:endParaRPr>
          </a:p>
        </p:txBody>
      </p:sp>
      <p:sp>
        <p:nvSpPr>
          <p:cNvPr id="7" name="CaixaDeTexto 6"/>
          <p:cNvSpPr txBox="1"/>
          <p:nvPr userDrawn="1"/>
        </p:nvSpPr>
        <p:spPr>
          <a:xfrm>
            <a:off x="2843808" y="4797152"/>
            <a:ext cx="33843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100" b="1" dirty="0">
                <a:solidFill>
                  <a:schemeClr val="bg1"/>
                </a:solidFill>
                <a:latin typeface="Source Sans Pro" pitchFamily="34" charset="0"/>
              </a:rPr>
              <a:t>TOMASZ JANOWSKI</a:t>
            </a:r>
          </a:p>
          <a:p>
            <a:pPr algn="ctr"/>
            <a:r>
              <a:rPr lang="pt-PT" sz="2100" b="1" dirty="0">
                <a:solidFill>
                  <a:schemeClr val="bg1"/>
                </a:solidFill>
                <a:latin typeface="Source Sans Pro" pitchFamily="34" charset="0"/>
              </a:rPr>
              <a:t>info@unuegov.com</a:t>
            </a:r>
            <a:endParaRPr lang="en-GB" sz="2100" b="1" dirty="0">
              <a:solidFill>
                <a:schemeClr val="bg1"/>
              </a:solidFill>
              <a:latin typeface="Source Sans Pro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ângulo 7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24744"/>
            <a:ext cx="3008313" cy="792088"/>
          </a:xfrm>
        </p:spPr>
        <p:txBody>
          <a:bodyPr anchor="b"/>
          <a:lstStyle>
            <a:lvl1pPr algn="l">
              <a:defRPr sz="2000" b="1">
                <a:latin typeface="Source Sans Pro" pitchFamily="34" charset="0"/>
              </a:defRPr>
            </a:lvl1pPr>
          </a:lstStyle>
          <a:p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3575050" y="1124744"/>
            <a:ext cx="5111750" cy="5001419"/>
          </a:xfrm>
        </p:spPr>
        <p:txBody>
          <a:bodyPr/>
          <a:lstStyle>
            <a:lvl1pPr>
              <a:defRPr sz="3200">
                <a:latin typeface="Source Sans Pro" pitchFamily="34" charset="0"/>
              </a:defRPr>
            </a:lvl1pPr>
            <a:lvl2pPr>
              <a:defRPr sz="1500">
                <a:latin typeface="Source Sans Pro" pitchFamily="34" charset="0"/>
              </a:defRPr>
            </a:lvl2pPr>
            <a:lvl3pPr>
              <a:defRPr sz="1500">
                <a:latin typeface="Source Sans Pro" pitchFamily="34" charset="0"/>
              </a:defRPr>
            </a:lvl3pPr>
            <a:lvl4pPr>
              <a:defRPr sz="1500">
                <a:latin typeface="Source Sans Pro" pitchFamily="34" charset="0"/>
              </a:defRPr>
            </a:lvl4pPr>
            <a:lvl5pPr>
              <a:defRPr sz="1500">
                <a:latin typeface="Source Sans Pro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dirty="0"/>
              <a:t>Clique para editar os estilos</a:t>
            </a:r>
          </a:p>
          <a:p>
            <a:pPr lvl="1"/>
            <a:r>
              <a:rPr lang="pt-PT" dirty="0"/>
              <a:t>Segundo nível</a:t>
            </a:r>
          </a:p>
          <a:p>
            <a:pPr lvl="2"/>
            <a:r>
              <a:rPr lang="pt-PT" dirty="0"/>
              <a:t>Terceiro nível</a:t>
            </a:r>
          </a:p>
          <a:p>
            <a:pPr lvl="3"/>
            <a:r>
              <a:rPr lang="pt-PT" dirty="0"/>
              <a:t>Quarto nível</a:t>
            </a:r>
          </a:p>
          <a:p>
            <a:pPr lvl="4"/>
            <a:r>
              <a:rPr lang="pt-PT" dirty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457200" y="1916832"/>
            <a:ext cx="3008313" cy="4209331"/>
          </a:xfrm>
        </p:spPr>
        <p:txBody>
          <a:bodyPr/>
          <a:lstStyle>
            <a:lvl1pPr marL="0" indent="0">
              <a:buNone/>
              <a:defRPr sz="1400">
                <a:latin typeface="Source Sans Pro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dirty="0"/>
              <a:t>Clique para editar os estilos</a:t>
            </a:r>
          </a:p>
        </p:txBody>
      </p:sp>
      <p:pic>
        <p:nvPicPr>
          <p:cNvPr id="9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9610" y="173756"/>
            <a:ext cx="1237190" cy="633216"/>
          </a:xfrm>
          <a:prstGeom prst="rect">
            <a:avLst/>
          </a:prstGeom>
          <a:noFill/>
        </p:spPr>
      </p:pic>
      <p:sp>
        <p:nvSpPr>
          <p:cNvPr id="10" name="Rectângulo 9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ítulo 1"/>
          <p:cNvSpPr txBox="1">
            <a:spLocks/>
          </p:cNvSpPr>
          <p:nvPr userDrawn="1"/>
        </p:nvSpPr>
        <p:spPr>
          <a:xfrm>
            <a:off x="457200" y="296219"/>
            <a:ext cx="685110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ource Sans Pro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Sans Pro" pitchFamily="34" charset="0"/>
                <a:ea typeface="+mj-ea"/>
                <a:cs typeface="+mj-cs"/>
              </a:rPr>
              <a:t>Slide </a:t>
            </a:r>
            <a:r>
              <a:rPr kumimoji="0" lang="pt-PT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Sans Pro" pitchFamily="34" charset="0"/>
                <a:ea typeface="+mj-ea"/>
                <a:cs typeface="+mj-cs"/>
              </a:rPr>
              <a:t>title</a:t>
            </a:r>
            <a:endParaRPr kumimoji="0" lang="pt-PT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ans Pro" pitchFamily="34" charset="0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ângulo 7"/>
          <p:cNvSpPr/>
          <p:nvPr userDrawn="1"/>
        </p:nvSpPr>
        <p:spPr>
          <a:xfrm>
            <a:off x="0" y="0"/>
            <a:ext cx="9144000" cy="980728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latin typeface="Source Sans Pro" pitchFamily="34" charset="0"/>
              </a:defRPr>
            </a:lvl1pPr>
          </a:lstStyle>
          <a:p>
            <a:r>
              <a:rPr lang="pt-PT" dirty="0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1792288" y="1124743"/>
            <a:ext cx="5486400" cy="3602831"/>
          </a:xfrm>
        </p:spPr>
        <p:txBody>
          <a:bodyPr/>
          <a:lstStyle>
            <a:lvl1pPr marL="0" indent="0">
              <a:buNone/>
              <a:defRPr sz="3200">
                <a:latin typeface="Source Sans Pro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>
                <a:latin typeface="Source Sans Pro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pic>
        <p:nvPicPr>
          <p:cNvPr id="9" name="Picture 4" descr="\\fvsrv\FV\ARVORE_PASTAS\Mediateca\Logotipos\UNUEGOV\PNG\UNU-EGOV_LOGO_1C-WHITE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42795" y="173756"/>
            <a:ext cx="1237190" cy="633216"/>
          </a:xfrm>
          <a:prstGeom prst="rect">
            <a:avLst/>
          </a:prstGeom>
          <a:noFill/>
        </p:spPr>
      </p:pic>
      <p:sp>
        <p:nvSpPr>
          <p:cNvPr id="10" name="Rectângulo 9"/>
          <p:cNvSpPr/>
          <p:nvPr userDrawn="1"/>
        </p:nvSpPr>
        <p:spPr>
          <a:xfrm>
            <a:off x="0" y="6279648"/>
            <a:ext cx="9144000" cy="54000"/>
          </a:xfrm>
          <a:prstGeom prst="rect">
            <a:avLst/>
          </a:prstGeom>
          <a:solidFill>
            <a:srgbClr val="8B23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Título 1"/>
          <p:cNvSpPr txBox="1">
            <a:spLocks/>
          </p:cNvSpPr>
          <p:nvPr userDrawn="1"/>
        </p:nvSpPr>
        <p:spPr>
          <a:xfrm>
            <a:off x="457200" y="296219"/>
            <a:ext cx="685110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ource Sans Pro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Sans Pro" pitchFamily="34" charset="0"/>
                <a:ea typeface="+mj-ea"/>
                <a:cs typeface="+mj-cs"/>
              </a:rPr>
              <a:t>Slide title</a:t>
            </a:r>
            <a:endParaRPr kumimoji="0" lang="pt-PT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ans Pro" pitchFamily="34" charset="0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851104" cy="562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endParaRPr lang="pt-PT" dirty="0"/>
          </a:p>
        </p:txBody>
      </p:sp>
      <p:sp>
        <p:nvSpPr>
          <p:cNvPr id="16" name="CaixaDeTexto 15"/>
          <p:cNvSpPr txBox="1"/>
          <p:nvPr userDrawn="1"/>
        </p:nvSpPr>
        <p:spPr>
          <a:xfrm>
            <a:off x="457200" y="6423139"/>
            <a:ext cx="2592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pt-PT" sz="1000" kern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L.S.</a:t>
            </a:r>
            <a:r>
              <a:rPr lang="pt-PT" sz="1000" kern="1200" baseline="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Barbosa | UNU-EGOV</a:t>
            </a:r>
            <a:endParaRPr lang="pt-PT" sz="1000" kern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CaixaDeTexto 16"/>
          <p:cNvSpPr txBox="1"/>
          <p:nvPr userDrawn="1"/>
        </p:nvSpPr>
        <p:spPr>
          <a:xfrm>
            <a:off x="2915816" y="6354811"/>
            <a:ext cx="590063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latin typeface="Calibri" charset="0"/>
                <a:ea typeface="Calibri" charset="0"/>
                <a:cs typeface="Calibri" charset="0"/>
              </a:rPr>
              <a:t>UNU-EGOV - </a:t>
            </a:r>
            <a:r>
              <a:rPr lang="en-GB" sz="1000" dirty="0"/>
              <a:t>CSIS Tokyo University Workshop – 17 Nov 2020</a:t>
            </a:r>
            <a:endParaRPr lang="pt-PT" sz="1000" kern="12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spcBef>
          <a:spcPct val="0"/>
        </a:spcBef>
        <a:buNone/>
        <a:defRPr lang="pt-PT" sz="2000" b="1" kern="1200" baseline="0" smtClean="0">
          <a:solidFill>
            <a:schemeClr val="bg1"/>
          </a:solidFill>
          <a:latin typeface="Source Sans Pro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lang="pt-PT" sz="1800" kern="1200" baseline="0" smtClean="0">
          <a:solidFill>
            <a:schemeClr val="tx1"/>
          </a:solidFill>
          <a:latin typeface="Source Sans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EBD60-CB98-E04D-86D6-FB608DF7110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29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khkjljgjhghg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9B468-817D-B04F-A996-947E9B6878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34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78632" y="1921791"/>
            <a:ext cx="7997824" cy="1470025"/>
          </a:xfrm>
        </p:spPr>
        <p:txBody>
          <a:bodyPr>
            <a:noAutofit/>
          </a:bodyPr>
          <a:lstStyle/>
          <a:p>
            <a:pPr algn="ctr"/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br>
              <a:rPr lang="en-US" dirty="0">
                <a:latin typeface="Calibri" charset="0"/>
                <a:ea typeface="Calibri" charset="0"/>
                <a:cs typeface="Calibri" charset="0"/>
              </a:rPr>
            </a:br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Data and computational challenges for EGOV</a:t>
            </a:r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 </a:t>
            </a:r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r>
              <a:rPr lang="en-US" dirty="0">
                <a:latin typeface="Calibri" charset="0"/>
                <a:ea typeface="Calibri" charset="0"/>
                <a:cs typeface="Calibri" charset="0"/>
              </a:rPr>
              <a:t>Luís Soares Barbosa </a:t>
            </a:r>
            <a:br>
              <a:rPr lang="en-US" sz="3200" dirty="0">
                <a:latin typeface="Calibri" charset="0"/>
                <a:ea typeface="Calibri" charset="0"/>
                <a:cs typeface="Calibri" charset="0"/>
              </a:rPr>
            </a:br>
            <a:endParaRPr lang="pt-PT" sz="32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30660" y="4797152"/>
            <a:ext cx="7493768" cy="172819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alibri" charset="0"/>
                <a:ea typeface="Calibri" charset="0"/>
                <a:cs typeface="Calibri" charset="0"/>
              </a:rPr>
              <a:t>Embracing Geo-Spatial Data and Computational Methods for E-governance</a:t>
            </a:r>
          </a:p>
          <a:p>
            <a:pPr algn="ctr"/>
            <a:r>
              <a:rPr lang="en-US" dirty="0">
                <a:latin typeface="Calibri" charset="0"/>
                <a:ea typeface="Calibri" charset="0"/>
                <a:cs typeface="Calibri" charset="0"/>
              </a:rPr>
              <a:t>UNU-EGOV - </a:t>
            </a:r>
            <a:r>
              <a:rPr lang="en-GB" dirty="0"/>
              <a:t>CSIS Tokyo University</a:t>
            </a:r>
          </a:p>
          <a:p>
            <a:pPr algn="ctr"/>
            <a:r>
              <a:rPr lang="en-US" dirty="0">
                <a:latin typeface="Calibri" charset="0"/>
                <a:ea typeface="Calibri" charset="0"/>
                <a:cs typeface="Calibri" charset="0"/>
              </a:rPr>
              <a:t>17 November 2020</a:t>
            </a:r>
          </a:p>
        </p:txBody>
      </p:sp>
    </p:spTree>
    <p:extLst>
      <p:ext uri="{BB962C8B-B14F-4D97-AF65-F5344CB8AC3E}">
        <p14:creationId xmlns:p14="http://schemas.microsoft.com/office/powerpoint/2010/main" val="706993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CERTIFIED AI ALGORITHMS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77BAE-4058-9045-B445-804FF352794A}"/>
              </a:ext>
            </a:extLst>
          </p:cNvPr>
          <p:cNvSpPr txBox="1"/>
          <p:nvPr/>
        </p:nvSpPr>
        <p:spPr>
          <a:xfrm>
            <a:off x="457199" y="1628800"/>
            <a:ext cx="850728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Actually, for a part of ICT industry, </a:t>
            </a:r>
            <a:r>
              <a:rPr lang="en-GB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correctness</a:t>
            </a: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, i.e. strict conformance with the specification of the intended behaviour, and </a:t>
            </a:r>
            <a:r>
              <a:rPr lang="en-GB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trustworthy  development  </a:t>
            </a: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is not  only emerging as a key concern, but </a:t>
            </a:r>
            <a:r>
              <a:rPr lang="en-GB" sz="2000" b="1" dirty="0">
                <a:latin typeface="Calibri" panose="020F0502020204030204" pitchFamily="34" charset="0"/>
                <a:cs typeface="Calibri" panose="020F0502020204030204" pitchFamily="34" charset="0"/>
              </a:rPr>
              <a:t>simply becoming part of the business.</a:t>
            </a:r>
            <a:endParaRPr lang="en-PT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en-PT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Open, explained vs </a:t>
            </a:r>
            <a:r>
              <a:rPr lang="en-PT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certified</a:t>
            </a:r>
            <a:r>
              <a:rPr lang="en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algorithms </a:t>
            </a:r>
            <a:endParaRPr lang="en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PT" sz="2000" dirty="0">
                <a:latin typeface="Calibri" panose="020F0502020204030204" pitchFamily="34" charset="0"/>
                <a:cs typeface="Calibri" panose="020F0502020204030204" pitchFamily="34" charset="0"/>
              </a:rPr>
              <a:t>i.e. algorithms equipped with </a:t>
            </a:r>
            <a:r>
              <a:rPr lang="en-PT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formal (automated) proofs of meeting critical,</a:t>
            </a:r>
          </a:p>
          <a:p>
            <a:pPr algn="just"/>
            <a:r>
              <a:rPr lang="en-GB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specified constraints</a:t>
            </a: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, e.g. </a:t>
            </a:r>
          </a:p>
          <a:p>
            <a:pPr algn="just"/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Behaviour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Privacy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Conformance to purpose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Disabling features</a:t>
            </a:r>
          </a:p>
          <a:p>
            <a:pPr algn="just"/>
            <a:endParaRPr lang="en-GB" dirty="0"/>
          </a:p>
          <a:p>
            <a:pPr algn="r"/>
            <a:r>
              <a:rPr lang="en-GB" sz="20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cf</a:t>
            </a:r>
            <a:r>
              <a:rPr lang="en-GB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current technologies to ensure privacy-by-design or proof-carrying code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179663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A RESEARCH PROJECT: A </a:t>
            </a:r>
            <a:r>
              <a:rPr lang="en-PT" dirty="0"/>
              <a:t>Normative Reasoning Hub </a:t>
            </a:r>
            <a:endParaRPr lang="pt-PT" dirty="0"/>
          </a:p>
        </p:txBody>
      </p:sp>
      <p:sp>
        <p:nvSpPr>
          <p:cNvPr id="2" name="TextBox 1"/>
          <p:cNvSpPr txBox="1"/>
          <p:nvPr/>
        </p:nvSpPr>
        <p:spPr>
          <a:xfrm>
            <a:off x="683568" y="1556792"/>
            <a:ext cx="76390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PT" b="1" dirty="0">
                <a:solidFill>
                  <a:srgbClr val="8B2332"/>
                </a:solidFill>
              </a:rPr>
              <a:t>Normative text </a:t>
            </a:r>
            <a:r>
              <a:rPr lang="en-PT" dirty="0"/>
              <a:t>are pervasive in modern societies. </a:t>
            </a:r>
          </a:p>
          <a:p>
            <a:endParaRPr lang="en-PT" dirty="0"/>
          </a:p>
          <a:p>
            <a:r>
              <a:rPr lang="en-PT" dirty="0"/>
              <a:t>Shortcomings, ambiguities, inconsistent multi-level reference, etc,  have a </a:t>
            </a:r>
            <a:r>
              <a:rPr lang="en-PT" b="1" dirty="0">
                <a:solidFill>
                  <a:srgbClr val="8B2332"/>
                </a:solidFill>
              </a:rPr>
              <a:t>direct social and economic impact </a:t>
            </a:r>
            <a:r>
              <a:rPr lang="en-PT" dirty="0"/>
              <a:t>and </a:t>
            </a:r>
            <a:r>
              <a:rPr lang="en-PT" b="1" dirty="0">
                <a:solidFill>
                  <a:srgbClr val="8B2332"/>
                </a:solidFill>
              </a:rPr>
              <a:t>introduce administrative burden to </a:t>
            </a:r>
            <a:r>
              <a:rPr lang="en-PT" dirty="0"/>
              <a:t>governments and citizens. </a:t>
            </a:r>
          </a:p>
          <a:p>
            <a:endParaRPr lang="en-PT" dirty="0"/>
          </a:p>
          <a:p>
            <a:r>
              <a:rPr lang="en-PT" dirty="0"/>
              <a:t>Increased demand on </a:t>
            </a:r>
            <a:r>
              <a:rPr lang="en-PT" b="1" dirty="0">
                <a:solidFill>
                  <a:srgbClr val="8B2332"/>
                </a:solidFill>
              </a:rPr>
              <a:t>acountability and citizen active participation </a:t>
            </a:r>
            <a:r>
              <a:rPr lang="en-PT" dirty="0"/>
              <a:t>in deliberation and decision processes (e.g. participatory budgets). </a:t>
            </a:r>
          </a:p>
          <a:p>
            <a:endParaRPr lang="en-PT" dirty="0"/>
          </a:p>
          <a:p>
            <a:endParaRPr lang="en-PT" dirty="0"/>
          </a:p>
          <a:p>
            <a:endParaRPr lang="en-PT" dirty="0"/>
          </a:p>
          <a:p>
            <a:r>
              <a:rPr lang="en-PT" dirty="0"/>
              <a:t>This entails the need for normative text to be </a:t>
            </a:r>
            <a:r>
              <a:rPr lang="en-PT" b="1" dirty="0">
                <a:solidFill>
                  <a:srgbClr val="8B2332"/>
                </a:solidFill>
              </a:rPr>
              <a:t>analysed, re-structured and improved</a:t>
            </a:r>
            <a:r>
              <a:rPr lang="en-PT" dirty="0"/>
              <a:t>, becoming easy to read and accessible to everyone, independently of education background, and accessibility constraints.</a:t>
            </a:r>
          </a:p>
        </p:txBody>
      </p:sp>
    </p:spTree>
    <p:extLst>
      <p:ext uri="{BB962C8B-B14F-4D97-AF65-F5344CB8AC3E}">
        <p14:creationId xmlns:p14="http://schemas.microsoft.com/office/powerpoint/2010/main" val="2152131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A RESEARCH PROJECT: A </a:t>
            </a:r>
            <a:r>
              <a:rPr lang="en-PT" dirty="0"/>
              <a:t>Normative Reasoning Hub </a:t>
            </a:r>
            <a:endParaRPr lang="pt-PT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1340769"/>
            <a:ext cx="8147248" cy="30243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PT" sz="2400" b="1" dirty="0"/>
              <a:t>AIMS</a:t>
            </a:r>
          </a:p>
          <a:p>
            <a:endParaRPr lang="en-PT" dirty="0"/>
          </a:p>
          <a:p>
            <a:r>
              <a:rPr lang="en-PT" dirty="0"/>
              <a:t>A </a:t>
            </a:r>
            <a:r>
              <a:rPr lang="en-PT" b="1" dirty="0">
                <a:solidFill>
                  <a:srgbClr val="8B2332"/>
                </a:solidFill>
              </a:rPr>
              <a:t>Reasoning Hub </a:t>
            </a:r>
            <a:r>
              <a:rPr lang="en-PT" dirty="0"/>
              <a:t>for modelling, analysing, assessing, querying, and refactoring legal documents and regulations at two levels:</a:t>
            </a:r>
          </a:p>
          <a:p>
            <a:r>
              <a:rPr lang="en-PT" dirty="0"/>
              <a:t> </a:t>
            </a:r>
          </a:p>
          <a:p>
            <a:pPr marL="342900" indent="-342900">
              <a:buFont typeface="+mj-lt"/>
              <a:buAutoNum type="arabicPeriod"/>
            </a:pPr>
            <a:r>
              <a:rPr lang="en-PT" b="1" dirty="0">
                <a:solidFill>
                  <a:srgbClr val="8B2332"/>
                </a:solidFill>
              </a:rPr>
              <a:t>Micro-level</a:t>
            </a:r>
            <a:r>
              <a:rPr lang="en-PT" dirty="0"/>
              <a:t>, focused on the </a:t>
            </a:r>
            <a:r>
              <a:rPr lang="en-PT" b="1" dirty="0">
                <a:solidFill>
                  <a:srgbClr val="8B2332"/>
                </a:solidFill>
              </a:rPr>
              <a:t>individual piece of normative text</a:t>
            </a:r>
            <a:r>
              <a:rPr lang="en-PT" dirty="0"/>
              <a:t>, aiming at extracting the relevant knowledge into a suitable logical framework</a:t>
            </a:r>
          </a:p>
          <a:p>
            <a:pPr marL="342900" indent="-342900">
              <a:buFont typeface="+mj-lt"/>
              <a:buAutoNum type="arabicPeriod"/>
            </a:pPr>
            <a:endParaRPr lang="en-PT" dirty="0"/>
          </a:p>
          <a:p>
            <a:pPr marL="342900" indent="-342900">
              <a:buFont typeface="+mj-lt"/>
              <a:buAutoNum type="arabicPeriod"/>
            </a:pPr>
            <a:r>
              <a:rPr lang="en-PT" b="1" dirty="0">
                <a:solidFill>
                  <a:srgbClr val="8B2332"/>
                </a:solidFill>
              </a:rPr>
              <a:t>Macro-level</a:t>
            </a:r>
            <a:r>
              <a:rPr lang="en-PT" dirty="0"/>
              <a:t>, focused on the systematic analysis of </a:t>
            </a:r>
            <a:r>
              <a:rPr lang="en-PT" b="1" dirty="0">
                <a:solidFill>
                  <a:srgbClr val="8B2332"/>
                </a:solidFill>
              </a:rPr>
              <a:t>corpora of normative text</a:t>
            </a:r>
            <a:r>
              <a:rPr lang="en-PT" dirty="0"/>
              <a:t> aiming at analysing normative patterns, their evolution over time, mutual dependence and interference </a:t>
            </a:r>
          </a:p>
          <a:p>
            <a:pPr marL="342900" indent="-342900">
              <a:buFont typeface="+mj-lt"/>
              <a:buAutoNum type="arabicPeriod"/>
            </a:pPr>
            <a:endParaRPr lang="en-PT" dirty="0"/>
          </a:p>
          <a:p>
            <a:endParaRPr lang="en-PT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B6B97562-C41C-7A44-8296-0D0038D177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30" y="4860857"/>
            <a:ext cx="1071503" cy="11254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0653DF-370F-274C-A58C-4BE781ACD8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019" y="4841039"/>
            <a:ext cx="2344564" cy="10095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67B77E-F9DD-7346-9E81-03398D85A6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767" y="4999940"/>
            <a:ext cx="1071502" cy="83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192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A RESEARCH PROJECT: A </a:t>
            </a:r>
            <a:r>
              <a:rPr lang="en-PT" dirty="0"/>
              <a:t>Normative Reasoning Hub </a:t>
            </a:r>
            <a:endParaRPr lang="pt-PT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1195351"/>
            <a:ext cx="7639000" cy="446729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PT" sz="2600" b="1" dirty="0">
                <a:solidFill>
                  <a:srgbClr val="8B2332"/>
                </a:solidFill>
              </a:rPr>
              <a:t>TECHNIQUES</a:t>
            </a:r>
          </a:p>
          <a:p>
            <a:endParaRPr lang="en-PT" dirty="0"/>
          </a:p>
          <a:p>
            <a:endParaRPr lang="en-PT" dirty="0"/>
          </a:p>
          <a:p>
            <a:r>
              <a:rPr lang="en-PT" sz="2100" b="1" dirty="0">
                <a:solidFill>
                  <a:srgbClr val="8B2332"/>
                </a:solidFill>
              </a:rPr>
              <a:t>A. Knowledge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2100" dirty="0"/>
              <a:t>natural language processing at the micro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sz="2100" dirty="0"/>
              <a:t>reinforcement learning at the macro level</a:t>
            </a:r>
          </a:p>
          <a:p>
            <a:r>
              <a:rPr lang="en-PT" sz="2100" dirty="0"/>
              <a:t> </a:t>
            </a:r>
          </a:p>
          <a:p>
            <a:r>
              <a:rPr lang="en-PT" sz="2100" b="1" dirty="0">
                <a:solidFill>
                  <a:srgbClr val="8B2332"/>
                </a:solidFill>
              </a:rPr>
              <a:t>B. Formal semantic </a:t>
            </a:r>
            <a:r>
              <a:rPr lang="en-PT" sz="2100" dirty="0"/>
              <a:t>representation and processing through a suitable logical framework</a:t>
            </a:r>
          </a:p>
          <a:p>
            <a:endParaRPr lang="en-PT" sz="2100" dirty="0"/>
          </a:p>
          <a:p>
            <a:r>
              <a:rPr lang="en-PT" sz="2100" b="1" dirty="0">
                <a:solidFill>
                  <a:srgbClr val="8B2332"/>
                </a:solidFill>
              </a:rPr>
              <a:t>C. Validation on new deontic logics enriched with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T" sz="2100" dirty="0"/>
              <a:t>paraconsistent inference, to provide a form of reasoning resilient to the presence of inconsistencies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T" sz="2100" dirty="0"/>
              <a:t>fuzzy inference to handle conflicting knowledge extracted from different sources. </a:t>
            </a:r>
          </a:p>
          <a:p>
            <a:endParaRPr lang="en-PT" sz="2100" dirty="0"/>
          </a:p>
        </p:txBody>
      </p:sp>
    </p:spTree>
    <p:extLst>
      <p:ext uri="{BB962C8B-B14F-4D97-AF65-F5344CB8AC3E}">
        <p14:creationId xmlns:p14="http://schemas.microsoft.com/office/powerpoint/2010/main" val="2820714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A RESEARCH PROJECT: A </a:t>
            </a:r>
            <a:r>
              <a:rPr lang="pt-PT"/>
              <a:t>Normative Reasoning Hub </a:t>
            </a:r>
            <a:endParaRPr lang="pt-PT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1052736"/>
            <a:ext cx="721114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... in </a:t>
            </a:r>
            <a:r>
              <a:rPr lang="pt-PT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order</a:t>
            </a: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t-PT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generate</a:t>
            </a:r>
            <a:endParaRPr lang="pt-PT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micro </a:t>
            </a:r>
            <a:r>
              <a:rPr lang="pt-PT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lang="pt-PT" sz="24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2400" b="1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refactored</a:t>
            </a:r>
            <a:r>
              <a:rPr lang="pt-PT" sz="24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b="1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text</a:t>
            </a:r>
            <a:r>
              <a:rPr lang="pt-PT" sz="24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in a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less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ambiguous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more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concise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way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macro </a:t>
            </a:r>
            <a:r>
              <a:rPr lang="pt-PT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level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, precise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document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reports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pattern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identification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trend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temporal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evolution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endParaRPr lang="pt-PT" sz="1500" dirty="0">
              <a:latin typeface="Source Sans Pro" pitchFamily="34" charset="0"/>
            </a:endParaRPr>
          </a:p>
        </p:txBody>
      </p:sp>
      <p:pic>
        <p:nvPicPr>
          <p:cNvPr id="4" name="Picture 3" descr="A picture containing map, person, air&#10;&#10;Description automatically generated">
            <a:extLst>
              <a:ext uri="{FF2B5EF4-FFF2-40B4-BE49-F238E27FC236}">
                <a16:creationId xmlns:a16="http://schemas.microsoft.com/office/drawing/2014/main" id="{4CFEE6A6-5185-F744-9B67-2EBE2EE9A8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320" y="4293096"/>
            <a:ext cx="4887533" cy="18960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53514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L S Barbosa</a:t>
            </a:r>
          </a:p>
          <a:p>
            <a:r>
              <a:rPr lang="en-GB" dirty="0" err="1">
                <a:latin typeface="Calibri" charset="0"/>
                <a:ea typeface="Calibri" charset="0"/>
                <a:cs typeface="Calibri" charset="0"/>
              </a:rPr>
              <a:t>barbosa@unu.edu</a:t>
            </a:r>
            <a:endParaRPr lang="en-GB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>
                <a:latin typeface="Calibri" charset="0"/>
                <a:ea typeface="Calibri" charset="0"/>
                <a:cs typeface="Calibri" charset="0"/>
              </a:rPr>
              <a:t>Thanks</a:t>
            </a:r>
            <a:endParaRPr lang="pt-PT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5190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CHALLENGES</a:t>
            </a:r>
            <a:endParaRPr lang="en-GB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1520" y="1268760"/>
            <a:ext cx="8640959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THE RAISE OF EVERYWARE</a:t>
            </a:r>
          </a:p>
          <a:p>
            <a:endParaRPr lang="en-US" sz="2400" b="1" i="1" dirty="0">
              <a:latin typeface="Calibri" charset="0"/>
              <a:ea typeface="Calibri" charset="0"/>
              <a:cs typeface="Calibri" charset="0"/>
            </a:endParaRPr>
          </a:p>
          <a:p>
            <a:pPr algn="ctr"/>
            <a:r>
              <a:rPr lang="en-US" sz="2400" b="1" i="1" dirty="0">
                <a:latin typeface="Calibri" charset="0"/>
                <a:ea typeface="Calibri" charset="0"/>
                <a:cs typeface="Calibri" charset="0"/>
              </a:rPr>
              <a:t>The answer is yes, but would you mind to repeat the question?</a:t>
            </a:r>
          </a:p>
          <a:p>
            <a:pPr algn="r"/>
            <a:r>
              <a:rPr lang="en-US" dirty="0">
                <a:latin typeface="Calibri" charset="0"/>
                <a:ea typeface="Calibri" charset="0"/>
                <a:cs typeface="Calibri" charset="0"/>
              </a:rPr>
              <a:t>(Woody Allen)</a:t>
            </a:r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endParaRPr lang="en-US" sz="2000" b="1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Integration of </a:t>
            </a:r>
            <a:r>
              <a:rPr lang="en-US" sz="20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digital, physical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0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biological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systems through a global cyberspace  and distributed, plastic information infrastructures which became the new public arena.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endParaRPr lang="en-GB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8" name="Picture 7" descr="A picture containing map, person, air&#10;&#10;Description automatically generated">
            <a:extLst>
              <a:ext uri="{FF2B5EF4-FFF2-40B4-BE49-F238E27FC236}">
                <a16:creationId xmlns:a16="http://schemas.microsoft.com/office/drawing/2014/main" id="{D5DFD962-0257-5045-A6E0-8ABB376D7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900" y="3980858"/>
            <a:ext cx="5774013" cy="223997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08346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CHALLENGES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4A45EBDC-AEBA-4894-8711-A39EEA192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3443" y="1178221"/>
            <a:ext cx="4040188" cy="63976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 AS AN ASSET</a:t>
            </a:r>
          </a:p>
        </p:txBody>
      </p: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EE8EABB1-E2B6-0342-99C2-A219464A4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63" y="3632174"/>
            <a:ext cx="3562548" cy="2101903"/>
          </a:xfrm>
          <a:prstGeom prst="rect">
            <a:avLst/>
          </a:prstGeom>
          <a:noFill/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9DA4A93-256B-468E-B402-6C8ED421F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27985" y="1535113"/>
            <a:ext cx="4258816" cy="639762"/>
          </a:xfrm>
        </p:spPr>
        <p:txBody>
          <a:bodyPr/>
          <a:lstStyle/>
          <a:p>
            <a:r>
              <a:rPr lang="en-US" dirty="0"/>
              <a:t>… and however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283969" y="2174875"/>
            <a:ext cx="4402832" cy="395128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pt-PT" sz="1100" dirty="0">
              <a:latin typeface="Source Sans Pro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Face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detection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recognition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want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forgoten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?)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Alerts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risks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your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driving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style</a:t>
            </a: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(to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handled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insurance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company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?)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Predicting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risks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re-offending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criminals</a:t>
            </a: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just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you’ve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served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your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sentence</a:t>
            </a:r>
            <a:r>
              <a:rPr lang="pt-PT" sz="2000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?)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pt-PT" sz="1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endParaRPr lang="pt-PT" sz="1100" dirty="0">
              <a:latin typeface="Source Sans Pro" pitchFamily="34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  <a:buFont typeface="Arial" pitchFamily="34" charset="0"/>
            </a:pPr>
            <a:r>
              <a:rPr lang="pt-PT" sz="1100" dirty="0">
                <a:latin typeface="Source Sans Pro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0D5754-27F9-694A-ABA8-56C3188EF296}"/>
              </a:ext>
            </a:extLst>
          </p:cNvPr>
          <p:cNvSpPr txBox="1"/>
          <p:nvPr/>
        </p:nvSpPr>
        <p:spPr>
          <a:xfrm>
            <a:off x="447681" y="2085521"/>
            <a:ext cx="35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prstClr val="black"/>
                </a:solidFill>
                <a:latin typeface="Source Sans Pro" pitchFamily="34" charset="0"/>
              </a:rPr>
              <a:t>An unprecedent resource</a:t>
            </a: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3337803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DATA AND THE RAISE OF EVERYWARE</a:t>
            </a:r>
          </a:p>
        </p:txBody>
      </p:sp>
      <p:pic>
        <p:nvPicPr>
          <p:cNvPr id="4" name="Picture 3" descr="A picture containing person, holding, hand, small&#10;&#10;Description automatically generated">
            <a:extLst>
              <a:ext uri="{FF2B5EF4-FFF2-40B4-BE49-F238E27FC236}">
                <a16:creationId xmlns:a16="http://schemas.microsoft.com/office/drawing/2014/main" id="{BED5F69B-B7ED-2E44-9028-F15E677DB3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8" r="31209" b="1"/>
          <a:stretch/>
        </p:blipFill>
        <p:spPr>
          <a:xfrm>
            <a:off x="457200" y="1600200"/>
            <a:ext cx="3610744" cy="4525963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4288160" y="1600200"/>
            <a:ext cx="447484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/>
          <a:p>
            <a:pPr marL="0" lvl="1" algn="ctr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r>
              <a:rPr lang="pt-PT" sz="2900" b="1" dirty="0" err="1">
                <a:latin typeface="Calibri" panose="020F0502020204030204" pitchFamily="34" charset="0"/>
                <a:cs typeface="Calibri" panose="020F0502020204030204" pitchFamily="34" charset="0"/>
              </a:rPr>
              <a:t>Contact</a:t>
            </a:r>
            <a:r>
              <a:rPr lang="pt-PT" sz="29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tracing</a:t>
            </a:r>
            <a:r>
              <a:rPr lang="pt-PT" sz="2900" b="1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pt-PT" sz="2900" b="1" dirty="0" err="1">
                <a:latin typeface="Calibri" panose="020F0502020204030204" pitchFamily="34" charset="0"/>
                <a:cs typeface="Calibri" panose="020F0502020204030204" pitchFamily="34" charset="0"/>
              </a:rPr>
              <a:t>not</a:t>
            </a:r>
            <a:r>
              <a:rPr lang="pt-PT" sz="29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b="1" dirty="0" err="1">
                <a:latin typeface="Calibri" panose="020F0502020204030204" pitchFamily="34" charset="0"/>
                <a:cs typeface="Calibri" panose="020F0502020204030204" pitchFamily="34" charset="0"/>
              </a:rPr>
              <a:t>tracking</a:t>
            </a:r>
            <a:r>
              <a:rPr lang="pt-PT" sz="2900" b="1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pt-PT" sz="2900" b="1" dirty="0" err="1">
                <a:latin typeface="Calibri" panose="020F0502020204030204" pitchFamily="34" charset="0"/>
                <a:cs typeface="Calibri" panose="020F0502020204030204" pitchFamily="34" charset="0"/>
              </a:rPr>
              <a:t>App</a:t>
            </a:r>
            <a:endParaRPr lang="pt-PT" sz="29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 algn="ctr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r>
              <a:rPr lang="pt-PT" sz="29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step </a:t>
            </a:r>
            <a:r>
              <a:rPr lang="pt-PT" sz="29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ahead</a:t>
            </a:r>
            <a:r>
              <a:rPr lang="pt-PT" sz="29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pt-PT" sz="29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9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vírus</a:t>
            </a: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2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Potential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purpose</a:t>
            </a:r>
            <a:endParaRPr lang="pt-PT" sz="2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i="1" dirty="0" err="1">
                <a:latin typeface="Calibri" panose="020F0502020204030204" pitchFamily="34" charset="0"/>
                <a:cs typeface="Calibri" panose="020F0502020204030204" pitchFamily="34" charset="0"/>
              </a:rPr>
              <a:t>Privacy</a:t>
            </a:r>
            <a:r>
              <a:rPr lang="pt-PT" sz="2900" i="1" dirty="0"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pt-PT" sz="2900" i="1" dirty="0" err="1"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pt-PT" sz="2900" i="1" dirty="0">
                <a:latin typeface="Calibri" panose="020F0502020204030204" pitchFamily="34" charset="0"/>
                <a:cs typeface="Calibri" panose="020F0502020204030204" pitchFamily="34" charset="0"/>
              </a:rPr>
              <a:t>-design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security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risks</a:t>
            </a:r>
            <a:endParaRPr lang="pt-PT" sz="2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Local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global data</a:t>
            </a: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Technology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: trust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marketing</a:t>
            </a: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Gov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initiative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private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partnerships</a:t>
            </a:r>
            <a:endParaRPr lang="pt-PT" sz="2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Effectiveness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vs</a:t>
            </a:r>
            <a:r>
              <a:rPr lang="pt-PT" sz="29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pt-PT" sz="2900" dirty="0" err="1">
                <a:latin typeface="Calibri" panose="020F0502020204030204" pitchFamily="34" charset="0"/>
                <a:cs typeface="Calibri" panose="020F0502020204030204" pitchFamily="34" charset="0"/>
              </a:rPr>
              <a:t>consensus</a:t>
            </a:r>
            <a:endParaRPr lang="pt-PT" sz="29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2900" dirty="0">
              <a:latin typeface="Source Sans Pro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1500" dirty="0">
              <a:latin typeface="Source Sans Pro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r>
              <a:rPr lang="pt-PT" sz="1500" dirty="0">
                <a:latin typeface="Source Sans Pro" pitchFamily="34" charset="0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1924563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RESEARCH CONCERNS FOR UNU-EGOV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71132" y="1484784"/>
            <a:ext cx="47483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0" lvl="1" algn="ctr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pt-PT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pt-PT" sz="2400" b="1" dirty="0">
                <a:latin typeface="Calibri" panose="020F0502020204030204" pitchFamily="34" charset="0"/>
                <a:cs typeface="Calibri" panose="020F0502020204030204" pitchFamily="34" charset="0"/>
              </a:rPr>
              <a:t> UNU-EGOV </a:t>
            </a:r>
          </a:p>
          <a:p>
            <a:pPr marL="0" lvl="1" algn="ctr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r>
              <a:rPr lang="pt-PT" sz="24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Concerns</a:t>
            </a:r>
            <a:r>
              <a:rPr lang="pt-PT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4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projects</a:t>
            </a:r>
            <a:endParaRPr lang="pt-PT" sz="24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governance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Open data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data-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driven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governance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Robust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IT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data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resilience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Certified</a:t>
            </a: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algorithms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AI for digital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governance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1" indent="-342900">
              <a:lnSpc>
                <a:spcPct val="14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400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pt-P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literacy</a:t>
            </a: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</a:pPr>
            <a:endParaRPr lang="pt-PT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1500" dirty="0">
              <a:latin typeface="Source Sans Pro" pitchFamily="34" charset="0"/>
            </a:endParaRPr>
          </a:p>
          <a:p>
            <a:pPr marL="0" lvl="1">
              <a:lnSpc>
                <a:spcPct val="140000"/>
              </a:lnSpc>
              <a:spcBef>
                <a:spcPct val="20000"/>
              </a:spcBef>
              <a:buFont typeface="Arial" pitchFamily="34" charset="0"/>
            </a:pPr>
            <a:endParaRPr lang="pt-PT" sz="1500" dirty="0">
              <a:latin typeface="Source Sans Pro" pitchFamily="34" charset="0"/>
            </a:endParaRPr>
          </a:p>
        </p:txBody>
      </p:sp>
      <p:pic>
        <p:nvPicPr>
          <p:cNvPr id="5" name="Picture 4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A4BDB93B-36DA-BD45-A979-4E4C068CF1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3995936" cy="525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705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DATA GOVERNANCE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65956" y="1340768"/>
            <a:ext cx="7711008" cy="28831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 dirty="0"/>
              <a:t>Aiming at lowering the</a:t>
            </a:r>
            <a:r>
              <a:rPr lang="en-PT" dirty="0"/>
              <a:t> </a:t>
            </a:r>
            <a:r>
              <a:rPr lang="en-US" dirty="0"/>
              <a:t>cost of data management and creating value from data, has to handle several complex issues e.g.</a:t>
            </a:r>
          </a:p>
          <a:p>
            <a:endParaRPr lang="en-US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Mismatch between </a:t>
            </a:r>
            <a:r>
              <a:rPr lang="en-US" dirty="0">
                <a:solidFill>
                  <a:srgbClr val="8B2332"/>
                </a:solidFill>
              </a:rPr>
              <a:t>data flow </a:t>
            </a:r>
            <a:r>
              <a:rPr lang="en-US" dirty="0"/>
              <a:t>and logic and </a:t>
            </a:r>
            <a:r>
              <a:rPr lang="en-US" dirty="0">
                <a:solidFill>
                  <a:srgbClr val="8B2332"/>
                </a:solidFill>
              </a:rPr>
              <a:t>organization </a:t>
            </a:r>
            <a:r>
              <a:rPr lang="en-US" dirty="0" err="1">
                <a:solidFill>
                  <a:srgbClr val="8B2332"/>
                </a:solidFill>
              </a:rPr>
              <a:t>strucutre</a:t>
            </a:r>
            <a:endParaRPr lang="en-US" dirty="0">
              <a:solidFill>
                <a:srgbClr val="8B2332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PT" dirty="0"/>
              <a:t>Data </a:t>
            </a:r>
            <a:r>
              <a:rPr lang="pt-PT" dirty="0" err="1">
                <a:solidFill>
                  <a:srgbClr val="8B2332"/>
                </a:solidFill>
              </a:rPr>
              <a:t>fragmentation</a:t>
            </a:r>
            <a:r>
              <a:rPr lang="pt-PT" dirty="0"/>
              <a:t> </a:t>
            </a:r>
            <a:r>
              <a:rPr lang="en-US" dirty="0"/>
              <a:t>over many organizations and data</a:t>
            </a:r>
            <a:r>
              <a:rPr lang="en-PT" dirty="0"/>
              <a:t> </a:t>
            </a:r>
            <a:r>
              <a:rPr lang="en-US" dirty="0"/>
              <a:t>policies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Diffused </a:t>
            </a:r>
            <a:r>
              <a:rPr lang="en-US" dirty="0">
                <a:solidFill>
                  <a:srgbClr val="8B2332"/>
                </a:solidFill>
              </a:rPr>
              <a:t>accountability</a:t>
            </a:r>
            <a:r>
              <a:rPr lang="en-US" dirty="0"/>
              <a:t>, </a:t>
            </a:r>
            <a:r>
              <a:rPr lang="pt-BR" dirty="0" err="1"/>
              <a:t>unknown</a:t>
            </a:r>
            <a:r>
              <a:rPr lang="pt-BR" dirty="0"/>
              <a:t> data </a:t>
            </a:r>
            <a:r>
              <a:rPr lang="pt-BR" dirty="0" err="1"/>
              <a:t>quality</a:t>
            </a:r>
            <a:endParaRPr lang="pt-BR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Data </a:t>
            </a:r>
            <a:r>
              <a:rPr lang="en-US" dirty="0">
                <a:solidFill>
                  <a:srgbClr val="8B2332"/>
                </a:solidFill>
              </a:rPr>
              <a:t>platforms shaped by technical, organization and political factors, </a:t>
            </a:r>
            <a:r>
              <a:rPr lang="en-US" dirty="0"/>
              <a:t>e.g. public vs private/social ownership; business model; interoperability; etc.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77BAE-4058-9045-B445-804FF352794A}"/>
              </a:ext>
            </a:extLst>
          </p:cNvPr>
          <p:cNvSpPr txBox="1"/>
          <p:nvPr/>
        </p:nvSpPr>
        <p:spPr>
          <a:xfrm>
            <a:off x="721110" y="4223890"/>
            <a:ext cx="802968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T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Organizations and their personnel defining, applying and monitoring the patterns of rules and authorities for directing the proper functioning of, and ensuring the accountability for, the entire life-cycle of data and algorithms within and across organizations</a:t>
            </a:r>
            <a:r>
              <a:rPr lang="en-PT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</a:p>
          <a:p>
            <a:endParaRPr lang="en-PT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governance: Organizing data for trustworthy AI</a:t>
            </a:r>
            <a:endParaRPr lang="en-PT" sz="14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pt-B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M.Janssen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P. </a:t>
            </a:r>
            <a:r>
              <a:rPr lang="pt-B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Brous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E. Estevez, L. S. Barbosa, T. </a:t>
            </a:r>
            <a:r>
              <a:rPr lang="pt-BR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Janowski</a:t>
            </a:r>
            <a:r>
              <a:rPr lang="en-PT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GIQ, 37, 2020.</a:t>
            </a:r>
            <a:endParaRPr lang="en-PT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483637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DATA-DRIVEN GOVERNANCE</a:t>
            </a:r>
          </a:p>
        </p:txBody>
      </p:sp>
      <p:pic>
        <p:nvPicPr>
          <p:cNvPr id="5" name="Picture 6" descr="magem relacionada">
            <a:extLst>
              <a:ext uri="{FF2B5EF4-FFF2-40B4-BE49-F238E27FC236}">
                <a16:creationId xmlns:a16="http://schemas.microsoft.com/office/drawing/2014/main" id="{FA743F9A-1E3A-3D4C-BDA9-189EBF139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9496" y="3212976"/>
            <a:ext cx="2602632" cy="260263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977BAE-4058-9045-B445-804FF352794A}"/>
              </a:ext>
            </a:extLst>
          </p:cNvPr>
          <p:cNvSpPr txBox="1"/>
          <p:nvPr/>
        </p:nvSpPr>
        <p:spPr>
          <a:xfrm>
            <a:off x="3386705" y="1196752"/>
            <a:ext cx="5266928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r>
              <a:rPr lang="pt-PT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Data-</a:t>
            </a:r>
            <a:r>
              <a:rPr lang="pt-PT" sz="2000" b="1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driven</a:t>
            </a:r>
            <a:r>
              <a:rPr lang="pt-PT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governance</a:t>
            </a:r>
            <a:r>
              <a:rPr lang="pt-PT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can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increase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prediction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ability</a:t>
            </a: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make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administrations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more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responsive</a:t>
            </a:r>
            <a:endParaRPr lang="pt-PT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promote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citizen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participation</a:t>
            </a:r>
            <a:endParaRPr lang="pt-PT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legitimize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political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decisions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add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credibility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institutions</a:t>
            </a: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restructure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governance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EGOV)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bridging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48594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DATA-DRIVEN GOVERNANCE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77BAE-4058-9045-B445-804FF352794A}"/>
              </a:ext>
            </a:extLst>
          </p:cNvPr>
          <p:cNvSpPr txBox="1"/>
          <p:nvPr/>
        </p:nvSpPr>
        <p:spPr>
          <a:xfrm>
            <a:off x="457200" y="1310034"/>
            <a:ext cx="5338936" cy="46392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Need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for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suitable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regulatory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frameworks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essential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functions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migrate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to digital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platforms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governments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need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create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rules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maintain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justice,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fairness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safety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interest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Despite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growing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 global </a:t>
            </a:r>
            <a:r>
              <a:rPr lang="pt-P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economy</a:t>
            </a:r>
            <a:r>
              <a:rPr lang="pt-PT" sz="20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rights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data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protection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regulations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are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still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heavily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fragmented</a:t>
            </a:r>
            <a:r>
              <a:rPr lang="pt-PT" sz="2000" b="1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pt-PT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endParaRPr lang="pt-PT" dirty="0">
              <a:latin typeface="Source Sans Pro" pitchFamily="34" charset="0"/>
            </a:endParaRPr>
          </a:p>
          <a:p>
            <a:pPr>
              <a:lnSpc>
                <a:spcPct val="150000"/>
              </a:lnSpc>
              <a:spcBef>
                <a:spcPct val="20000"/>
              </a:spcBef>
              <a:buFont typeface="Arial" pitchFamily="34" charset="0"/>
            </a:pPr>
            <a:endParaRPr lang="pt-PT" sz="1500" dirty="0">
              <a:latin typeface="Source Sans Pro" pitchFamily="34" charset="0"/>
            </a:endParaRPr>
          </a:p>
        </p:txBody>
      </p:sp>
      <p:pic>
        <p:nvPicPr>
          <p:cNvPr id="4" name="Picture 6" descr="magem relacionada">
            <a:extLst>
              <a:ext uri="{FF2B5EF4-FFF2-40B4-BE49-F238E27FC236}">
                <a16:creationId xmlns:a16="http://schemas.microsoft.com/office/drawing/2014/main" id="{D54874C8-2906-2A41-91A1-933BD58A6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0232" y="3573016"/>
            <a:ext cx="2195988" cy="219598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294084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457200" y="296219"/>
            <a:ext cx="6851104" cy="5620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/>
              <a:t>ROBUST IT INFRASTUCTURES AND DATA RESILIENCE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77BAE-4058-9045-B445-804FF352794A}"/>
              </a:ext>
            </a:extLst>
          </p:cNvPr>
          <p:cNvSpPr txBox="1"/>
          <p:nvPr/>
        </p:nvSpPr>
        <p:spPr>
          <a:xfrm>
            <a:off x="423083" y="1124744"/>
            <a:ext cx="854140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8B233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           </a:t>
            </a:r>
            <a:endParaRPr lang="en-US" sz="2000" dirty="0">
              <a:solidFill>
                <a:srgbClr val="8B233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If builders built buildings the way programmers wrote programs, then the first woodpecker that came along would destroy civilization</a:t>
            </a:r>
          </a:p>
          <a:p>
            <a:pPr algn="r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(Gerald M. Weinberg)</a:t>
            </a:r>
            <a:endParaRPr lang="en-PT" b="1" dirty="0"/>
          </a:p>
        </p:txBody>
      </p:sp>
      <p:pic>
        <p:nvPicPr>
          <p:cNvPr id="4" name="Picture 3" descr="A large building in the background&#10;&#10;Description automatically generated">
            <a:extLst>
              <a:ext uri="{FF2B5EF4-FFF2-40B4-BE49-F238E27FC236}">
                <a16:creationId xmlns:a16="http://schemas.microsoft.com/office/drawing/2014/main" id="{831460A2-6870-E240-A6D3-163DEDB3A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83" y="1484784"/>
            <a:ext cx="4072342" cy="302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1741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NU-EGOV">
      <a:majorFont>
        <a:latin typeface="Lato"/>
        <a:ea typeface=""/>
        <a:cs typeface=""/>
      </a:majorFont>
      <a:minorFont>
        <a:latin typeface="Lato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</TotalTime>
  <Words>980</Words>
  <Application>Microsoft Macintosh PowerPoint</Application>
  <PresentationFormat>On-screen Show (4:3)</PresentationFormat>
  <Paragraphs>164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Lato regular</vt:lpstr>
      <vt:lpstr>Lato-regular</vt:lpstr>
      <vt:lpstr>Source Sans Pro</vt:lpstr>
      <vt:lpstr>Tema do Office</vt:lpstr>
      <vt:lpstr>1_Custom Design</vt:lpstr>
      <vt:lpstr>Custom Design</vt:lpstr>
      <vt:lpstr>    Data and computational challenges for EGOV   Luís Soares Barbosa  </vt:lpstr>
      <vt:lpstr>CHALLENGES</vt:lpstr>
      <vt:lpstr>CHALLENGES</vt:lpstr>
      <vt:lpstr>DATA AND THE RAISE OF EVERYWARE</vt:lpstr>
      <vt:lpstr>RESEARCH CONCERNS FOR UNU-EGOV</vt:lpstr>
      <vt:lpstr>DATA GOVERNANCE</vt:lpstr>
      <vt:lpstr>DATA-DRIVEN GOVERNANCE</vt:lpstr>
      <vt:lpstr>DATA-DRIVEN GOVERNANCE</vt:lpstr>
      <vt:lpstr>ROBUST IT INFRASTUCTURES AND DATA RESILIENCE</vt:lpstr>
      <vt:lpstr>CERTIFIED AI ALGORITHMS</vt:lpstr>
      <vt:lpstr>A RESEARCH PROJECT: A Normative Reasoning Hub </vt:lpstr>
      <vt:lpstr>A RESEARCH PROJECT: A Normative Reasoning Hub </vt:lpstr>
      <vt:lpstr>A RESEARCH PROJECT: A Normative Reasoning Hub </vt:lpstr>
      <vt:lpstr>A RESEARCH PROJECT: A Normative Reasoning Hub 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Data and computational challenges for EGOV   Luís Soares Barbosa  </dc:title>
  <dc:creator>Luis Barbosa</dc:creator>
  <cp:lastModifiedBy>Luis Barbosa</cp:lastModifiedBy>
  <cp:revision>7</cp:revision>
  <dcterms:created xsi:type="dcterms:W3CDTF">2020-10-19T01:10:41Z</dcterms:created>
  <dcterms:modified xsi:type="dcterms:W3CDTF">2020-11-17T09:46:10Z</dcterms:modified>
</cp:coreProperties>
</file>

<file path=docProps/thumbnail.jpeg>
</file>